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3" r:id="rId9"/>
    <p:sldId id="275" r:id="rId10"/>
    <p:sldId id="271" r:id="rId11"/>
    <p:sldId id="269" r:id="rId12"/>
    <p:sldId id="272" r:id="rId13"/>
    <p:sldId id="270" r:id="rId1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24B"/>
    <a:srgbClr val="CADFAF"/>
    <a:srgbClr val="556080"/>
    <a:srgbClr val="8CB94F"/>
    <a:srgbClr val="4A7EBB"/>
    <a:srgbClr val="F7F7F7"/>
    <a:srgbClr val="F0F0F0"/>
    <a:srgbClr val="C5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69" d="100"/>
          <a:sy n="69" d="100"/>
        </p:scale>
        <p:origin x="-14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224CC-6880-45FF-90F8-CF26212554E3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8199A-E45C-4138-B9FE-ECE50ABEA9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053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8199A-E45C-4138-B9FE-ECE50ABEA98D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239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Στυλ κύριου υπότιτλου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51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845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980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54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3375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118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49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648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512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972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07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DFCA-EF5B-4B39-89C1-62726C00D456}" type="datetimeFigureOut">
              <a:rPr lang="el-GR" smtClean="0"/>
              <a:t>13/5/2018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247C-F503-4F3E-8FC5-F26C45F778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57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mob app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2778" y="1166018"/>
            <a:ext cx="2582863" cy="4525963"/>
          </a:xfrm>
        </p:spPr>
      </p:pic>
      <p:pic>
        <p:nvPicPr>
          <p:cNvPr id="12" name="Θέση περιεχομένου 8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56792"/>
            <a:ext cx="4038600" cy="4307222"/>
          </a:xfrm>
        </p:spPr>
      </p:pic>
      <p:sp>
        <p:nvSpPr>
          <p:cNvPr id="9" name="Τίτλο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			Tokens</a:t>
            </a:r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xmlns="" id="{721C91DD-A044-4F66-8711-0F9DBB5DB7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19" y="5831135"/>
            <a:ext cx="2961420" cy="99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394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39552" y="222889"/>
            <a:ext cx="8208912" cy="1143000"/>
          </a:xfrm>
        </p:spPr>
        <p:txBody>
          <a:bodyPr/>
          <a:lstStyle/>
          <a:p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Income</a:t>
            </a:r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pic>
        <p:nvPicPr>
          <p:cNvPr id="19" name="Εικόνα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67" y="1365889"/>
            <a:ext cx="5125165" cy="790685"/>
          </a:xfrm>
          <a:prstGeom prst="rect">
            <a:avLst/>
          </a:prstGeom>
        </p:spPr>
      </p:pic>
      <p:sp>
        <p:nvSpPr>
          <p:cNvPr id="21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3601383" y="2666323"/>
            <a:ext cx="5564531" cy="407020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Selling &amp; Maintaining 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dirty="0">
                <a:solidFill>
                  <a:srgbClr val="8CB94F"/>
                </a:solidFill>
              </a:rPr>
              <a:t>•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Bins</a:t>
            </a:r>
          </a:p>
          <a:p>
            <a:pPr marL="0" indent="0" algn="ctr">
              <a:buNone/>
            </a:pPr>
            <a:endParaRPr lang="en-US" dirty="0">
              <a:solidFill>
                <a:srgbClr val="8CB94F"/>
              </a:solidFill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dirty="0">
                <a:solidFill>
                  <a:srgbClr val="8CB94F"/>
                </a:solidFill>
              </a:rPr>
              <a:t>•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Bins </a:t>
            </a: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construction fees:     75</a:t>
            </a:r>
            <a:r>
              <a:rPr lang="el-GR" dirty="0">
                <a:solidFill>
                  <a:srgbClr val="57524B"/>
                </a:solidFill>
                <a:latin typeface="Century Gothic" pitchFamily="34" charset="0"/>
              </a:rPr>
              <a:t>0€</a:t>
            </a:r>
            <a:r>
              <a:rPr lang="en-GB" dirty="0">
                <a:solidFill>
                  <a:srgbClr val="57524B"/>
                </a:solidFill>
                <a:latin typeface="Century Gothic" pitchFamily="34" charset="0"/>
              </a:rPr>
              <a:t> per item</a:t>
            </a:r>
          </a:p>
          <a:p>
            <a:pPr marL="0" indent="0">
              <a:buNone/>
            </a:pPr>
            <a:endParaRPr lang="en-GB" dirty="0">
              <a:solidFill>
                <a:srgbClr val="57524B"/>
              </a:solidFill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dirty="0">
                <a:solidFill>
                  <a:srgbClr val="8CB94F"/>
                </a:solidFill>
              </a:rPr>
              <a:t>•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Bins </a:t>
            </a: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selling price: 1000</a:t>
            </a:r>
            <a:r>
              <a:rPr lang="el-GR" dirty="0">
                <a:solidFill>
                  <a:srgbClr val="57524B"/>
                </a:solidFill>
                <a:latin typeface="Century Gothic" pitchFamily="34" charset="0"/>
              </a:rPr>
              <a:t>€</a:t>
            </a:r>
            <a:endParaRPr lang="en-GB" dirty="0">
              <a:solidFill>
                <a:srgbClr val="57524B"/>
              </a:solidFill>
              <a:latin typeface="Century Gothic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57524B"/>
              </a:solidFill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dirty="0">
                <a:solidFill>
                  <a:srgbClr val="8CB94F"/>
                </a:solidFill>
              </a:rPr>
              <a:t>•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Bins </a:t>
            </a: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Maintenance : 25</a:t>
            </a:r>
            <a:r>
              <a:rPr lang="el-GR" dirty="0">
                <a:solidFill>
                  <a:srgbClr val="57524B"/>
                </a:solidFill>
                <a:latin typeface="Century Gothic" pitchFamily="34" charset="0"/>
              </a:rPr>
              <a:t>€/</a:t>
            </a: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per month</a:t>
            </a:r>
            <a:endParaRPr lang="el-GR" dirty="0">
              <a:solidFill>
                <a:srgbClr val="57524B"/>
              </a:solidFill>
              <a:latin typeface="Century Gothic" pitchFamily="34" charset="0"/>
            </a:endParaRPr>
          </a:p>
          <a:p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7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23916" y="404664"/>
            <a:ext cx="8229600" cy="1143000"/>
          </a:xfrm>
        </p:spPr>
        <p:txBody>
          <a:bodyPr/>
          <a:lstStyle/>
          <a:p>
            <a:pPr marL="0" indent="0" algn="r"/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Why to invest in eco</a:t>
            </a:r>
            <a:r>
              <a:rPr lang="el-GR" dirty="0">
                <a:solidFill>
                  <a:srgbClr val="8CB94F"/>
                </a:solidFill>
              </a:rPr>
              <a:t>•</a:t>
            </a:r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Chain</a:t>
            </a:r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F2677A-51B3-494B-BB5F-FFE9C511E1BC}"/>
              </a:ext>
            </a:extLst>
          </p:cNvPr>
          <p:cNvSpPr txBox="1"/>
          <p:nvPr/>
        </p:nvSpPr>
        <p:spPr>
          <a:xfrm>
            <a:off x="4067944" y="1952546"/>
            <a:ext cx="47525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57524B"/>
                </a:solidFill>
                <a:latin typeface="Century Gothic" panose="020B0502020202020204" pitchFamily="34" charset="0"/>
              </a:rPr>
              <a:t>Citizens have influence over shaping their city</a:t>
            </a:r>
          </a:p>
          <a:p>
            <a:endParaRPr lang="en-GB" sz="3000" dirty="0">
              <a:solidFill>
                <a:srgbClr val="57524B"/>
              </a:solidFill>
              <a:latin typeface="Century Gothic" panose="020B0502020202020204" pitchFamily="34" charset="0"/>
            </a:endParaRPr>
          </a:p>
          <a:p>
            <a:r>
              <a:rPr lang="en-GB" sz="3000" dirty="0">
                <a:solidFill>
                  <a:srgbClr val="57524B"/>
                </a:solidFill>
                <a:latin typeface="Century Gothic" panose="020B0502020202020204" pitchFamily="34" charset="0"/>
              </a:rPr>
              <a:t>Increase in Percentage of Recycling</a:t>
            </a:r>
          </a:p>
          <a:p>
            <a:endParaRPr lang="en-GB" sz="3000" dirty="0">
              <a:solidFill>
                <a:srgbClr val="57524B"/>
              </a:solidFill>
              <a:latin typeface="Century Gothic" panose="020B0502020202020204" pitchFamily="34" charset="0"/>
            </a:endParaRPr>
          </a:p>
          <a:p>
            <a:r>
              <a:rPr lang="en-US" sz="3000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sz="3000" dirty="0">
                <a:solidFill>
                  <a:srgbClr val="8CB94F"/>
                </a:solidFill>
              </a:rPr>
              <a:t>•</a:t>
            </a:r>
            <a:r>
              <a:rPr lang="en-US" sz="3000" dirty="0">
                <a:solidFill>
                  <a:srgbClr val="8CB94F"/>
                </a:solidFill>
                <a:latin typeface="Century Gothic" pitchFamily="34" charset="0"/>
              </a:rPr>
              <a:t>Bins </a:t>
            </a:r>
            <a:r>
              <a:rPr lang="en-GB" sz="3000" dirty="0">
                <a:solidFill>
                  <a:srgbClr val="57524B"/>
                </a:solidFill>
                <a:latin typeface="Century Gothic" pitchFamily="34" charset="0"/>
              </a:rPr>
              <a:t>can</a:t>
            </a:r>
          </a:p>
          <a:p>
            <a:r>
              <a:rPr lang="en-GB" sz="3000" dirty="0">
                <a:solidFill>
                  <a:srgbClr val="57524B"/>
                </a:solidFill>
                <a:latin typeface="Century Gothic" pitchFamily="34" charset="0"/>
              </a:rPr>
              <a:t>incorporate technology</a:t>
            </a:r>
          </a:p>
        </p:txBody>
      </p:sp>
    </p:spTree>
    <p:extLst>
      <p:ext uri="{BB962C8B-B14F-4D97-AF65-F5344CB8AC3E}">
        <p14:creationId xmlns:p14="http://schemas.microsoft.com/office/powerpoint/2010/main" val="2605219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/>
          <p:cNvSpPr>
            <a:spLocks noGrp="1"/>
          </p:cNvSpPr>
          <p:nvPr>
            <p:ph type="title"/>
          </p:nvPr>
        </p:nvSpPr>
        <p:spPr>
          <a:xfrm>
            <a:off x="539552" y="4725144"/>
            <a:ext cx="8229600" cy="1143000"/>
          </a:xfrm>
        </p:spPr>
        <p:txBody>
          <a:bodyPr>
            <a:noAutofit/>
          </a:bodyPr>
          <a:lstStyle/>
          <a:p>
            <a:r>
              <a:rPr lang="el-GR" sz="8000" dirty="0">
                <a:solidFill>
                  <a:srgbClr val="57524B"/>
                </a:solidFill>
                <a:latin typeface="Century Gothic" pitchFamily="34" charset="0"/>
              </a:rPr>
              <a:t>Τ</a:t>
            </a:r>
            <a:r>
              <a:rPr lang="en-US" sz="8000" dirty="0">
                <a:solidFill>
                  <a:srgbClr val="57524B"/>
                </a:solidFill>
                <a:latin typeface="Century Gothic" pitchFamily="34" charset="0"/>
              </a:rPr>
              <a:t>hank</a:t>
            </a:r>
            <a:r>
              <a:rPr lang="el-GR" sz="8000" dirty="0">
                <a:solidFill>
                  <a:srgbClr val="57524B"/>
                </a:solidFill>
                <a:latin typeface="Century Gothic" pitchFamily="34" charset="0"/>
              </a:rPr>
              <a:t> </a:t>
            </a:r>
            <a:r>
              <a:rPr lang="en-US" sz="8000" dirty="0">
                <a:solidFill>
                  <a:srgbClr val="57524B"/>
                </a:solidFill>
                <a:latin typeface="Century Gothic" pitchFamily="34" charset="0"/>
              </a:rPr>
              <a:t>You</a:t>
            </a:r>
            <a:endParaRPr lang="el-GR" sz="8000" dirty="0">
              <a:solidFill>
                <a:srgbClr val="57524B"/>
              </a:solidFill>
              <a:latin typeface="Century Gothic" pitchFamily="34" charset="0"/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12" y="404664"/>
            <a:ext cx="4320480" cy="4320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8113D9-B219-45D0-9637-9D25ED65F2CD}"/>
              </a:ext>
            </a:extLst>
          </p:cNvPr>
          <p:cNvSpPr txBox="1"/>
          <p:nvPr/>
        </p:nvSpPr>
        <p:spPr>
          <a:xfrm>
            <a:off x="-612576" y="585317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57524B"/>
                </a:solidFill>
              </a:rPr>
              <a:t>			</a:t>
            </a:r>
            <a:r>
              <a:rPr lang="en-GB" dirty="0">
                <a:solidFill>
                  <a:srgbClr val="57524B"/>
                </a:solidFill>
              </a:rPr>
              <a:t>N</a:t>
            </a:r>
            <a:r>
              <a:rPr lang="el-GR" dirty="0" err="1">
                <a:solidFill>
                  <a:srgbClr val="57524B"/>
                </a:solidFill>
              </a:rPr>
              <a:t>ίκος</a:t>
            </a:r>
            <a:r>
              <a:rPr lang="el-GR" dirty="0">
                <a:solidFill>
                  <a:srgbClr val="57524B"/>
                </a:solidFill>
              </a:rPr>
              <a:t> </a:t>
            </a:r>
            <a:r>
              <a:rPr lang="el-GR" dirty="0" err="1">
                <a:solidFill>
                  <a:srgbClr val="57524B"/>
                </a:solidFill>
              </a:rPr>
              <a:t>Γιαχούδης</a:t>
            </a:r>
            <a:r>
              <a:rPr lang="el-GR" dirty="0">
                <a:solidFill>
                  <a:srgbClr val="57524B"/>
                </a:solidFill>
              </a:rPr>
              <a:t>			Λυδία Νέγκα</a:t>
            </a:r>
          </a:p>
          <a:p>
            <a:endParaRPr lang="el-GR" dirty="0">
              <a:solidFill>
                <a:srgbClr val="57524B"/>
              </a:solidFill>
            </a:endParaRPr>
          </a:p>
          <a:p>
            <a:r>
              <a:rPr lang="el-GR" dirty="0">
                <a:solidFill>
                  <a:srgbClr val="57524B"/>
                </a:solidFill>
              </a:rPr>
              <a:t>			Γιώργος </a:t>
            </a:r>
            <a:r>
              <a:rPr lang="el-GR" dirty="0" err="1">
                <a:solidFill>
                  <a:srgbClr val="57524B"/>
                </a:solidFill>
              </a:rPr>
              <a:t>Γκέτσιος</a:t>
            </a:r>
            <a:r>
              <a:rPr lang="el-GR" dirty="0">
                <a:solidFill>
                  <a:srgbClr val="57524B"/>
                </a:solidFill>
              </a:rPr>
              <a:t>			Ιάσων</a:t>
            </a:r>
            <a:r>
              <a:rPr lang="en-GB" dirty="0">
                <a:solidFill>
                  <a:srgbClr val="57524B"/>
                </a:solidFill>
              </a:rPr>
              <a:t> </a:t>
            </a:r>
            <a:r>
              <a:rPr lang="el-GR" dirty="0" err="1">
                <a:solidFill>
                  <a:srgbClr val="57524B"/>
                </a:solidFill>
              </a:rPr>
              <a:t>Μεϊδάνης</a:t>
            </a:r>
            <a:endParaRPr lang="el-GR" dirty="0">
              <a:solidFill>
                <a:srgbClr val="57524B"/>
              </a:solidFill>
            </a:endParaRPr>
          </a:p>
          <a:p>
            <a:endParaRPr lang="el-GR" dirty="0">
              <a:solidFill>
                <a:srgbClr val="5752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5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Ευθεία γραμμή σύνδεσης 3"/>
          <p:cNvCxnSpPr/>
          <p:nvPr/>
        </p:nvCxnSpPr>
        <p:spPr>
          <a:xfrm>
            <a:off x="0" y="1772816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849486"/>
            <a:ext cx="428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Total Waste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4" y="6036"/>
            <a:ext cx="9170284" cy="6858000"/>
          </a:xfrm>
          <a:prstGeom prst="rect">
            <a:avLst/>
          </a:prstGeom>
        </p:spPr>
      </p:pic>
      <p:cxnSp>
        <p:nvCxnSpPr>
          <p:cNvPr id="3" name="Ευθεία γραμμή σύνδεσης 2"/>
          <p:cNvCxnSpPr/>
          <p:nvPr/>
        </p:nvCxnSpPr>
        <p:spPr>
          <a:xfrm>
            <a:off x="0" y="1772816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Ευθεία γραμμή σύνδεσης 3"/>
          <p:cNvCxnSpPr/>
          <p:nvPr/>
        </p:nvCxnSpPr>
        <p:spPr>
          <a:xfrm>
            <a:off x="-26284" y="3861048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46563" y="293771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42,8%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49486"/>
            <a:ext cx="428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Total Waste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Ευθεία γραμμή σύνδεσης 2"/>
          <p:cNvCxnSpPr/>
          <p:nvPr/>
        </p:nvCxnSpPr>
        <p:spPr>
          <a:xfrm>
            <a:off x="0" y="1772816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Ευθεία γραμμή σύνδεσης 3"/>
          <p:cNvCxnSpPr/>
          <p:nvPr/>
        </p:nvCxnSpPr>
        <p:spPr>
          <a:xfrm>
            <a:off x="-26284" y="3861048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Ευθεία γραμμή σύνδεσης 4"/>
          <p:cNvCxnSpPr/>
          <p:nvPr/>
        </p:nvCxnSpPr>
        <p:spPr>
          <a:xfrm>
            <a:off x="0" y="5431757"/>
            <a:ext cx="91440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563" y="4534323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17,2%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563" y="293771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42,8%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849486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Total Waste</a:t>
            </a:r>
            <a:endParaRPr lang="el-GR" sz="5400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785812"/>
            <a:ext cx="5286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Τίτλος 2"/>
          <p:cNvSpPr>
            <a:spLocks noGrp="1"/>
          </p:cNvSpPr>
          <p:nvPr>
            <p:ph type="title"/>
          </p:nvPr>
        </p:nvSpPr>
        <p:spPr>
          <a:xfrm>
            <a:off x="1403648" y="26064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How to counter :</a:t>
            </a:r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3347864" y="1916832"/>
            <a:ext cx="554461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Efficiently motivating citizens to recycle </a:t>
            </a:r>
            <a:endParaRPr lang="el-GR" dirty="0">
              <a:solidFill>
                <a:srgbClr val="57524B"/>
              </a:solidFill>
              <a:latin typeface="Century Gothic" pitchFamily="34" charset="0"/>
            </a:endParaRPr>
          </a:p>
        </p:txBody>
      </p:sp>
      <p:sp>
        <p:nvSpPr>
          <p:cNvPr id="5" name="Βέλος λυγισμένο προς τα επάνω 4"/>
          <p:cNvSpPr/>
          <p:nvPr/>
        </p:nvSpPr>
        <p:spPr>
          <a:xfrm rot="5400000">
            <a:off x="3315287" y="3108390"/>
            <a:ext cx="929252" cy="641220"/>
          </a:xfrm>
          <a:prstGeom prst="bentUpArrow">
            <a:avLst>
              <a:gd name="adj1" fmla="val 25000"/>
              <a:gd name="adj2" fmla="val 27826"/>
              <a:gd name="adj3" fmla="val 25000"/>
            </a:avLst>
          </a:prstGeom>
          <a:solidFill>
            <a:srgbClr val="575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/>
          <p:cNvSpPr txBox="1"/>
          <p:nvPr/>
        </p:nvSpPr>
        <p:spPr>
          <a:xfrm>
            <a:off x="4211963" y="3429000"/>
            <a:ext cx="49320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7524B"/>
                </a:solidFill>
                <a:latin typeface="Century Gothic" pitchFamily="34" charset="0"/>
              </a:rPr>
              <a:t>Creating a token-reward system using</a:t>
            </a:r>
          </a:p>
          <a:p>
            <a:r>
              <a:rPr lang="en-US" sz="3200" dirty="0">
                <a:solidFill>
                  <a:srgbClr val="57524B"/>
                </a:solidFill>
                <a:latin typeface="Century Gothic" pitchFamily="34" charset="0"/>
              </a:rPr>
              <a:t>Blockchain tech</a:t>
            </a:r>
          </a:p>
          <a:p>
            <a:endParaRPr lang="en-US" sz="3200" dirty="0">
              <a:solidFill>
                <a:srgbClr val="57524B"/>
              </a:solidFill>
              <a:latin typeface="Century Gothic" pitchFamily="34" charset="0"/>
            </a:endParaRPr>
          </a:p>
          <a:p>
            <a:r>
              <a:rPr lang="en-GB" sz="2800" dirty="0">
                <a:solidFill>
                  <a:srgbClr val="57524B"/>
                </a:solidFill>
                <a:latin typeface="Century Gothic" pitchFamily="34" charset="0"/>
              </a:rPr>
              <a:t>(on the </a:t>
            </a:r>
            <a:r>
              <a:rPr lang="en-GB" sz="2800" dirty="0" err="1">
                <a:solidFill>
                  <a:srgbClr val="57524B"/>
                </a:solidFill>
                <a:latin typeface="Century Gothic" pitchFamily="34" charset="0"/>
              </a:rPr>
              <a:t>Etherium</a:t>
            </a:r>
            <a:r>
              <a:rPr lang="en-GB" sz="2800" dirty="0">
                <a:solidFill>
                  <a:srgbClr val="57524B"/>
                </a:solidFill>
                <a:latin typeface="Century Gothic" pitchFamily="34" charset="0"/>
              </a:rPr>
              <a:t> platform)</a:t>
            </a:r>
            <a:endParaRPr lang="el-GR" sz="2800" dirty="0">
              <a:solidFill>
                <a:srgbClr val="57524B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3" name="Τίτλος 2"/>
          <p:cNvSpPr>
            <a:spLocks noGrp="1"/>
          </p:cNvSpPr>
          <p:nvPr>
            <p:ph type="title"/>
          </p:nvPr>
        </p:nvSpPr>
        <p:spPr>
          <a:xfrm>
            <a:off x="1403648" y="26064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8CB94F"/>
                </a:solidFill>
                <a:latin typeface="Century Gothic" pitchFamily="34" charset="0"/>
              </a:rPr>
              <a:t>How to counter :</a:t>
            </a:r>
            <a:endParaRPr lang="el-GR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3347864" y="2332037"/>
            <a:ext cx="554461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7524B"/>
                </a:solidFill>
                <a:latin typeface="Century Gothic" pitchFamily="34" charset="0"/>
              </a:rPr>
              <a:t>Ensure accurate statistics</a:t>
            </a:r>
            <a:endParaRPr lang="el-GR" dirty="0">
              <a:solidFill>
                <a:srgbClr val="57524B"/>
              </a:solidFill>
              <a:latin typeface="Century Gothic" pitchFamily="34" charset="0"/>
            </a:endParaRPr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3016"/>
            <a:ext cx="2078360" cy="2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2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Έλλειψη 1"/>
          <p:cNvSpPr/>
          <p:nvPr/>
        </p:nvSpPr>
        <p:spPr>
          <a:xfrm>
            <a:off x="1380697" y="222509"/>
            <a:ext cx="6480720" cy="6480720"/>
          </a:xfrm>
          <a:prstGeom prst="ellipse">
            <a:avLst/>
          </a:prstGeom>
          <a:solidFill>
            <a:srgbClr val="556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/>
          <p:cNvSpPr txBox="1"/>
          <p:nvPr/>
        </p:nvSpPr>
        <p:spPr>
          <a:xfrm>
            <a:off x="4557932" y="55068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itchFamily="34" charset="0"/>
              </a:rPr>
              <a:t>2,10 m</a:t>
            </a:r>
            <a:endParaRPr lang="el-GR" dirty="0"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5065" y="34080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1,80 m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2565700" y="5002902"/>
            <a:ext cx="5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m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82457" y="37843"/>
            <a:ext cx="259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CB94F"/>
                </a:solidFill>
                <a:latin typeface="Century Gothic" pitchFamily="34" charset="0"/>
              </a:rPr>
              <a:t>eco</a:t>
            </a:r>
            <a:r>
              <a:rPr lang="el-GR" sz="4800" dirty="0">
                <a:solidFill>
                  <a:srgbClr val="8CB94F"/>
                </a:solidFill>
              </a:rPr>
              <a:t>•</a:t>
            </a:r>
            <a:r>
              <a:rPr lang="en-US" sz="4800" dirty="0">
                <a:solidFill>
                  <a:srgbClr val="8CB94F"/>
                </a:solidFill>
                <a:latin typeface="Century Gothic" pitchFamily="34" charset="0"/>
              </a:rPr>
              <a:t>Bin</a:t>
            </a:r>
            <a:endParaRPr lang="el-GR" sz="4800" dirty="0">
              <a:solidFill>
                <a:srgbClr val="8CB94F"/>
              </a:solidFill>
              <a:latin typeface="Century Gothic" pitchFamily="34" charset="0"/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xmlns="" id="{38EB903A-3183-43BC-9C11-C13487E6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29" y="1582213"/>
            <a:ext cx="3419952" cy="3743847"/>
          </a:xfrm>
          <a:prstGeom prst="rect">
            <a:avLst/>
          </a:prstGeom>
        </p:spPr>
      </p:pic>
      <p:sp>
        <p:nvSpPr>
          <p:cNvPr id="11" name="Δεξί άγκιστρο 10">
            <a:extLst>
              <a:ext uri="{FF2B5EF4-FFF2-40B4-BE49-F238E27FC236}">
                <a16:creationId xmlns:a16="http://schemas.microsoft.com/office/drawing/2014/main" xmlns="" id="{D90D73B6-CA67-4FC7-AFC1-34B9F5BBE6DD}"/>
              </a:ext>
            </a:extLst>
          </p:cNvPr>
          <p:cNvSpPr/>
          <p:nvPr/>
        </p:nvSpPr>
        <p:spPr>
          <a:xfrm>
            <a:off x="6300192" y="2060848"/>
            <a:ext cx="164873" cy="3087279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CADFAF"/>
              </a:solidFill>
            </a:endParaRPr>
          </a:p>
        </p:txBody>
      </p:sp>
      <p:sp>
        <p:nvSpPr>
          <p:cNvPr id="12" name="Δεξί άγκιστρο 11">
            <a:extLst>
              <a:ext uri="{FF2B5EF4-FFF2-40B4-BE49-F238E27FC236}">
                <a16:creationId xmlns:a16="http://schemas.microsoft.com/office/drawing/2014/main" xmlns="" id="{DD22FD83-C4DD-4F19-A402-BCDFEC2B037E}"/>
              </a:ext>
            </a:extLst>
          </p:cNvPr>
          <p:cNvSpPr/>
          <p:nvPr/>
        </p:nvSpPr>
        <p:spPr>
          <a:xfrm rot="5400000">
            <a:off x="4838005" y="4001669"/>
            <a:ext cx="142619" cy="269085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CADFAF"/>
              </a:solidFill>
            </a:endParaRPr>
          </a:p>
        </p:txBody>
      </p:sp>
      <p:sp>
        <p:nvSpPr>
          <p:cNvPr id="13" name="Δεξί άγκιστρο 12">
            <a:extLst>
              <a:ext uri="{FF2B5EF4-FFF2-40B4-BE49-F238E27FC236}">
                <a16:creationId xmlns:a16="http://schemas.microsoft.com/office/drawing/2014/main" xmlns="" id="{092EB805-B7D4-412F-8797-4362AE168697}"/>
              </a:ext>
            </a:extLst>
          </p:cNvPr>
          <p:cNvSpPr/>
          <p:nvPr/>
        </p:nvSpPr>
        <p:spPr>
          <a:xfrm rot="8226572">
            <a:off x="3104223" y="4802446"/>
            <a:ext cx="107491" cy="50415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CAD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53" y="0"/>
            <a:ext cx="2505496" cy="2328156"/>
          </a:xfrm>
          <a:prstGeom prst="rect">
            <a:avLst/>
          </a:prstGeom>
        </p:spPr>
      </p:pic>
      <p:pic>
        <p:nvPicPr>
          <p:cNvPr id="3" name="final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708920"/>
            <a:ext cx="9144000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115</Words>
  <Application>Microsoft Office PowerPoint</Application>
  <PresentationFormat>Προβολή στην οθόνη (4:3)</PresentationFormat>
  <Paragraphs>39</Paragraphs>
  <Slides>13</Slides>
  <Notes>1</Notes>
  <HiddenSlides>0</HiddenSlides>
  <MMClips>2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4" baseType="lpstr"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How to counter :</vt:lpstr>
      <vt:lpstr>How to counter :</vt:lpstr>
      <vt:lpstr>Παρουσίαση του PowerPoint</vt:lpstr>
      <vt:lpstr>Παρουσίαση του PowerPoint</vt:lpstr>
      <vt:lpstr>   Tokens</vt:lpstr>
      <vt:lpstr>Income</vt:lpstr>
      <vt:lpstr>Why to invest in eco•Chain</vt:lpstr>
      <vt:lpstr>Τhank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Χρήστης των Windows</dc:creator>
  <cp:lastModifiedBy>Χρήστης των Windows</cp:lastModifiedBy>
  <cp:revision>65</cp:revision>
  <dcterms:created xsi:type="dcterms:W3CDTF">2018-05-13T03:25:15Z</dcterms:created>
  <dcterms:modified xsi:type="dcterms:W3CDTF">2018-05-13T13:06:11Z</dcterms:modified>
</cp:coreProperties>
</file>